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14"/>
  </p:handoutMasterIdLst>
  <p:sldIdLst>
    <p:sldId id="482" r:id="rId3"/>
    <p:sldId id="419" r:id="rId4"/>
    <p:sldId id="372" r:id="rId6"/>
    <p:sldId id="450" r:id="rId7"/>
    <p:sldId id="424" r:id="rId8"/>
    <p:sldId id="490" r:id="rId9"/>
    <p:sldId id="491" r:id="rId10"/>
    <p:sldId id="458" r:id="rId11"/>
    <p:sldId id="445" r:id="rId12"/>
    <p:sldId id="494" r:id="rId13"/>
  </p:sldIdLst>
  <p:sldSz cx="9144000" cy="6858000" type="screen4x3"/>
  <p:notesSz cx="10234295" cy="70993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800" b="1" i="0" u="none" kern="1200" baseline="0">
        <a:solidFill>
          <a:srgbClr val="FFFF66"/>
        </a:solidFill>
        <a:latin typeface="Angsana New" panose="02020603050405020304" pitchFamily="18" charset="-34"/>
        <a:ea typeface="Angsana New" panose="02020603050405020304" pitchFamily="18" charset="-34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800" b="1" i="0" u="none" kern="1200" baseline="0">
        <a:solidFill>
          <a:srgbClr val="FFFF66"/>
        </a:solidFill>
        <a:latin typeface="Angsana New" panose="02020603050405020304" pitchFamily="18" charset="-34"/>
        <a:ea typeface="Angsana New" panose="02020603050405020304" pitchFamily="18" charset="-34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800" b="1" i="0" u="none" kern="1200" baseline="0">
        <a:solidFill>
          <a:srgbClr val="FFFF66"/>
        </a:solidFill>
        <a:latin typeface="Angsana New" panose="02020603050405020304" pitchFamily="18" charset="-34"/>
        <a:ea typeface="Angsana New" panose="02020603050405020304" pitchFamily="18" charset="-34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800" b="1" i="0" u="none" kern="1200" baseline="0">
        <a:solidFill>
          <a:srgbClr val="FFFF66"/>
        </a:solidFill>
        <a:latin typeface="Angsana New" panose="02020603050405020304" pitchFamily="18" charset="-34"/>
        <a:ea typeface="Angsana New" panose="02020603050405020304" pitchFamily="18" charset="-34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800" b="1" i="0" u="none" kern="1200" baseline="0">
        <a:solidFill>
          <a:srgbClr val="FFFF66"/>
        </a:solidFill>
        <a:latin typeface="Angsana New" panose="02020603050405020304" pitchFamily="18" charset="-34"/>
        <a:ea typeface="Angsana New" panose="02020603050405020304" pitchFamily="18" charset="-34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800" b="1" i="0" u="none" kern="1200" baseline="0">
        <a:solidFill>
          <a:srgbClr val="FFFF66"/>
        </a:solidFill>
        <a:latin typeface="Angsana New" panose="02020603050405020304" pitchFamily="18" charset="-34"/>
        <a:ea typeface="Angsana New" panose="02020603050405020304" pitchFamily="18" charset="-34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800" b="1" i="0" u="none" kern="1200" baseline="0">
        <a:solidFill>
          <a:srgbClr val="FFFF66"/>
        </a:solidFill>
        <a:latin typeface="Angsana New" panose="02020603050405020304" pitchFamily="18" charset="-34"/>
        <a:ea typeface="Angsana New" panose="02020603050405020304" pitchFamily="18" charset="-34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800" b="1" i="0" u="none" kern="1200" baseline="0">
        <a:solidFill>
          <a:srgbClr val="FFFF66"/>
        </a:solidFill>
        <a:latin typeface="Angsana New" panose="02020603050405020304" pitchFamily="18" charset="-34"/>
        <a:ea typeface="Angsana New" panose="02020603050405020304" pitchFamily="18" charset="-34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800" b="1" i="0" u="none" kern="1200" baseline="0">
        <a:solidFill>
          <a:srgbClr val="FFFF66"/>
        </a:solidFill>
        <a:latin typeface="Angsana New" panose="02020603050405020304" pitchFamily="18" charset="-34"/>
        <a:ea typeface="Angsana New" panose="02020603050405020304" pitchFamily="18" charset="-34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12D02"/>
    <a:srgbClr val="003300"/>
    <a:srgbClr val="800000"/>
    <a:srgbClr val="99FF99"/>
    <a:srgbClr val="CCFFCC"/>
    <a:srgbClr val="006600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467"/>
    <p:restoredTop sz="94660"/>
  </p:normalViewPr>
  <p:slideViewPr>
    <p:cSldViewPr showGuides="1">
      <p:cViewPr varScale="1">
        <p:scale>
          <a:sx n="67" d="100"/>
          <a:sy n="67" d="100"/>
        </p:scale>
        <p:origin x="600" y="72"/>
      </p:cViewPr>
      <p:guideLst>
        <p:guide orient="horz" pos="2160"/>
        <p:guide pos="283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75" d="100"/>
        <a:sy n="75" d="100"/>
      </p:scale>
      <p:origin x="0" y="-6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1300" b="1" i="0" u="none" strike="noStrike" kern="1200" cap="none" spc="0" normalizeH="0" baseline="0" noProof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DC281EF-5687-43BC-BD03-634F2B774602}" type="datetimeFigureOut">
              <a:rPr kumimoji="0" lang="th-TH" sz="1300" b="1" i="0" u="none" strike="noStrike" kern="1200" cap="none" spc="0" normalizeH="0" baseline="0" noProof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</a:fld>
            <a:endParaRPr kumimoji="0" lang="th-TH" sz="1300" b="1" i="0" u="none" strike="noStrike" kern="1200" cap="none" spc="0" normalizeH="0" baseline="0" noProof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6742113"/>
            <a:ext cx="4435475" cy="35560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1300" b="1" i="0" u="none" strike="noStrike" kern="1200" cap="none" spc="0" normalizeH="0" baseline="0" noProof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5797550" y="6742113"/>
            <a:ext cx="4435475" cy="355600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/>
          <a:lstStyle/>
          <a:p>
            <a:pPr lvl="0" algn="r">
              <a:buNone/>
            </a:pPr>
            <a:fld id="{9A0DB2DC-4C9A-4742-B13C-FB6460FD3503}" type="slidenum">
              <a:rPr lang="th-TH" altLang="th-TH" sz="1300" dirty="0"/>
            </a:fld>
            <a:endParaRPr lang="th-TH" altLang="th-TH" sz="13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5475" cy="355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9048" tIns="49524" rIns="99048" bIns="49524" numCol="1" anchor="t" anchorCtr="0" compatLnSpc="1"/>
          <a:lstStyle>
            <a:lvl1pPr algn="l">
              <a:defRPr sz="1300" b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97550" y="0"/>
            <a:ext cx="4435475" cy="355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9048" tIns="49524" rIns="99048" bIns="49524" numCol="1" anchor="t" anchorCtr="0" compatLnSpc="1"/>
          <a:lstStyle>
            <a:lvl1pPr algn="r">
              <a:defRPr sz="1300" b="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2052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341688" y="531813"/>
            <a:ext cx="3551237" cy="266223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23938" y="3371850"/>
            <a:ext cx="8186738" cy="31956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9048" tIns="49524" rIns="99048" bIns="49524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+mn-cs"/>
              </a:rPr>
              <a:t>Click to edit Master text styles</a:t>
            </a: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+mn-cs"/>
              </a:rPr>
              <a:t>Second level</a:t>
            </a: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+mn-cs"/>
              </a:rPr>
              <a:t>Third level</a:t>
            </a: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+mn-cs"/>
              </a:rPr>
              <a:t>Fourth level</a:t>
            </a: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ngsana New" panose="02020603050405020304" pitchFamily="18" charset="-34"/>
                <a:ea typeface="+mn-ea"/>
                <a:cs typeface="+mn-cs"/>
              </a:rPr>
              <a:t>Fifth level</a:t>
            </a: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+mn-cs"/>
            </a:endParaRP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742113"/>
            <a:ext cx="4435475" cy="355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9048" tIns="49524" rIns="99048" bIns="49524" numCol="1" anchor="b" anchorCtr="0" compatLnSpc="1"/>
          <a:lstStyle>
            <a:lvl1pPr algn="l">
              <a:defRPr sz="1300" b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97550" y="6742113"/>
            <a:ext cx="4435475" cy="355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9048" tIns="49524" rIns="99048" bIns="49524" numCol="1" anchor="b" anchorCtr="0" compatLnSpc="1"/>
          <a:lstStyle/>
          <a:p>
            <a:pPr lvl="0" algn="r">
              <a:buNone/>
            </a:pPr>
            <a:fld id="{9A0DB2DC-4C9A-4742-B13C-FB6460FD3503}" type="slidenum">
              <a:rPr lang="en-US" altLang="th-TH" sz="1300" b="0" dirty="0">
                <a:solidFill>
                  <a:schemeClr val="tx1"/>
                </a:solidFill>
              </a:rPr>
            </a:fld>
            <a:endParaRPr lang="en-US" altLang="th-TH" sz="1300" b="0" dirty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ngsana New" panose="02020603050405020304" pitchFamily="18" charset="-34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ngsana New" panose="02020603050405020304" pitchFamily="18" charset="-34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ngsana New" panose="02020603050405020304" pitchFamily="18" charset="-34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ngsana New" panose="02020603050405020304" pitchFamily="18" charset="-34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ngsana New" panose="02020603050405020304" pitchFamily="18" charset="-34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195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1023938" y="3371850"/>
            <a:ext cx="8186737" cy="3195638"/>
          </a:xfrm>
        </p:spPr>
        <p:txBody>
          <a:bodyPr wrap="square" lIns="99048" tIns="49524" rIns="99048" bIns="49524" anchor="t" anchorCtr="0"/>
          <a:lstStyle/>
          <a:p>
            <a:pPr lvl="0"/>
            <a:r>
              <a:rPr lang="th-TH" altLang="th-TH" dirty="0">
                <a:ea typeface="Cordia New" panose="020B0304020202020204" pitchFamily="34" charset="-34"/>
                <a:cs typeface="Cordia New" panose="020B0304020202020204" pitchFamily="34" charset="-34"/>
              </a:rPr>
              <a:t>ให้สมาชิกร่วมกันพิจารณาว่า องค์กรที่มีศักยภาพ มีคุณภาพสูง หรือเป็นองค์กรชั้นนำ คืออย่างไร</a:t>
            </a:r>
            <a:endParaRPr lang="th-TH" altLang="th-TH" dirty="0">
              <a:ea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196" name="ตัวยึดหมายเลขภาพนิ่ง 3"/>
          <p:cNvSpPr txBox="1">
            <a:spLocks noGrp="1"/>
          </p:cNvSpPr>
          <p:nvPr>
            <p:ph type="sldNum" sz="quarter"/>
          </p:nvPr>
        </p:nvSpPr>
        <p:spPr>
          <a:xfrm>
            <a:off x="5797550" y="6742113"/>
            <a:ext cx="4435475" cy="355600"/>
          </a:xfrm>
          <a:prstGeom prst="rect">
            <a:avLst/>
          </a:prstGeom>
          <a:noFill/>
          <a:ln w="9525">
            <a:noFill/>
          </a:ln>
        </p:spPr>
        <p:txBody>
          <a:bodyPr lIns="99048" tIns="49524" rIns="99048" bIns="49524" anchor="b" anchorCtr="0"/>
          <a:lstStyle/>
          <a:p>
            <a:pPr lvl="0" algn="r"/>
            <a:fld id="{9A0DB2DC-4C9A-4742-B13C-FB6460FD3503}" type="slidenum">
              <a:rPr lang="en-US" altLang="th-TH" sz="1300" b="0" dirty="0">
                <a:solidFill>
                  <a:schemeClr val="tx1"/>
                </a:solidFill>
              </a:rPr>
            </a:fld>
            <a:endParaRPr lang="en-US" altLang="th-TH" sz="13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 txBox="1">
            <a:spLocks noGrp="1"/>
          </p:cNvSpPr>
          <p:nvPr>
            <p:ph type="sldNum" sz="quarter"/>
          </p:nvPr>
        </p:nvSpPr>
        <p:spPr>
          <a:xfrm>
            <a:off x="5797550" y="6742113"/>
            <a:ext cx="4435475" cy="355600"/>
          </a:xfrm>
          <a:prstGeom prst="rect">
            <a:avLst/>
          </a:prstGeom>
          <a:noFill/>
          <a:ln w="9525">
            <a:noFill/>
          </a:ln>
        </p:spPr>
        <p:txBody>
          <a:bodyPr lIns="99048" tIns="49524" rIns="99048" bIns="49524" anchor="b" anchorCtr="0"/>
          <a:lstStyle/>
          <a:p>
            <a:pPr lvl="0" algn="r"/>
            <a:fld id="{9A0DB2DC-4C9A-4742-B13C-FB6460FD3503}" type="slidenum">
              <a:rPr lang="en-US" altLang="th-TH" sz="1300" b="0" dirty="0">
                <a:solidFill>
                  <a:schemeClr val="tx1"/>
                </a:solidFill>
              </a:rPr>
            </a:fld>
            <a:endParaRPr lang="en-US" altLang="th-TH" sz="1300" b="0" dirty="0">
              <a:solidFill>
                <a:schemeClr val="tx1"/>
              </a:solidFill>
            </a:endParaRPr>
          </a:p>
        </p:txBody>
      </p:sp>
      <p:sp>
        <p:nvSpPr>
          <p:cNvPr id="10243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4" name="Rectangle 3"/>
          <p:cNvSpPr>
            <a:spLocks noGrp="1"/>
          </p:cNvSpPr>
          <p:nvPr>
            <p:ph type="body" idx="1"/>
          </p:nvPr>
        </p:nvSpPr>
        <p:spPr>
          <a:xfrm>
            <a:off x="1023938" y="3371850"/>
            <a:ext cx="8186737" cy="3195638"/>
          </a:xfrm>
        </p:spPr>
        <p:txBody>
          <a:bodyPr wrap="square" lIns="99048" tIns="49524" rIns="99048" bIns="49524" anchor="t" anchorCtr="0"/>
          <a:lstStyle/>
          <a:p>
            <a:pPr lvl="0"/>
            <a:endParaRPr lang="th-TH" altLang="th-TH" dirty="0">
              <a:ea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1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1023938" y="3371850"/>
            <a:ext cx="8186737" cy="3195638"/>
          </a:xfrm>
        </p:spPr>
        <p:txBody>
          <a:bodyPr wrap="square" lIns="99048" tIns="49524" rIns="99048" bIns="49524" anchor="t" anchorCtr="0"/>
          <a:lstStyle/>
          <a:p>
            <a:pPr lvl="0"/>
            <a:r>
              <a:rPr lang="th-TH" altLang="th-TH" dirty="0">
                <a:ea typeface="Cordia New" panose="020B0304020202020204" pitchFamily="34" charset="-34"/>
                <a:cs typeface="Cordia New" panose="020B0304020202020204" pitchFamily="34" charset="-34"/>
              </a:rPr>
              <a:t>ให้สมาชิกร่วมกันพิจารณาว่า องค์กรที่มีศักยภาพ มีคุณภาพสูง หรือเป็นองค์กรชั้นนำ คืออย่างไร</a:t>
            </a:r>
            <a:endParaRPr lang="th-TH" altLang="th-TH" dirty="0">
              <a:ea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412" name="ตัวยึดหมายเลขภาพนิ่ง 3"/>
          <p:cNvSpPr txBox="1">
            <a:spLocks noGrp="1"/>
          </p:cNvSpPr>
          <p:nvPr>
            <p:ph type="sldNum" sz="quarter"/>
          </p:nvPr>
        </p:nvSpPr>
        <p:spPr>
          <a:xfrm>
            <a:off x="5797550" y="6742113"/>
            <a:ext cx="4435475" cy="355600"/>
          </a:xfrm>
          <a:prstGeom prst="rect">
            <a:avLst/>
          </a:prstGeom>
          <a:noFill/>
          <a:ln w="9525">
            <a:noFill/>
          </a:ln>
        </p:spPr>
        <p:txBody>
          <a:bodyPr lIns="99048" tIns="49524" rIns="99048" bIns="49524" anchor="b" anchorCtr="0"/>
          <a:lstStyle/>
          <a:p>
            <a:pPr lvl="0" algn="r"/>
            <a:fld id="{9A0DB2DC-4C9A-4742-B13C-FB6460FD3503}" type="slidenum">
              <a:rPr lang="en-US" altLang="th-TH" sz="1300" b="0" dirty="0">
                <a:solidFill>
                  <a:schemeClr val="tx1"/>
                </a:solidFill>
              </a:rPr>
            </a:fld>
            <a:endParaRPr lang="en-US" altLang="th-TH" sz="13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th-TH" dirty="0">
                <a:latin typeface="Angsana New" panose="02020603050405020304" pitchFamily="18" charset="-34"/>
              </a:rPr>
            </a:fld>
            <a:endParaRPr lang="en-US" altLang="th-TH" dirty="0">
              <a:latin typeface="Angsana New" panose="02020603050405020304" pitchFamily="18" charset="-34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th-TH" dirty="0">
                <a:latin typeface="Angsana New" panose="02020603050405020304" pitchFamily="18" charset="-34"/>
              </a:rPr>
            </a:fld>
            <a:endParaRPr lang="en-US" altLang="th-TH" dirty="0">
              <a:latin typeface="Angsana New" panose="02020603050405020304" pitchFamily="18" charset="-34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 hasCustomPrompt="1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th-TH" dirty="0">
                <a:latin typeface="Angsana New" panose="02020603050405020304" pitchFamily="18" charset="-34"/>
              </a:rPr>
            </a:fld>
            <a:endParaRPr lang="en-US" altLang="th-TH" dirty="0">
              <a:latin typeface="Angsana New" panose="02020603050405020304" pitchFamily="18" charset="-3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ชื่อเรื่อง ภาพตัดปะ และข้อควา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2819400" y="609600"/>
            <a:ext cx="6096000" cy="1143000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ภาพตัดปะ 2"/>
          <p:cNvSpPr>
            <a:spLocks noGrp="1"/>
          </p:cNvSpPr>
          <p:nvPr>
            <p:ph type="clipArt" sz="half" idx="1"/>
          </p:nvPr>
        </p:nvSpPr>
        <p:spPr>
          <a:xfrm>
            <a:off x="2819400" y="1981200"/>
            <a:ext cx="29718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th-TH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 hasCustomPrompt="1"/>
          </p:nvPr>
        </p:nvSpPr>
        <p:spPr>
          <a:xfrm>
            <a:off x="5943600" y="1981200"/>
            <a:ext cx="2971800" cy="4114800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th-TH" dirty="0">
                <a:latin typeface="Angsana New" panose="02020603050405020304" pitchFamily="18" charset="-34"/>
              </a:rPr>
            </a:fld>
            <a:endParaRPr lang="en-US" altLang="th-TH" dirty="0">
              <a:latin typeface="Angsana New" panose="02020603050405020304" pitchFamily="18" charset="-34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ชื่อเรื่องและข้อควา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คลิกเพื่อแก้ไขสไตล์ต้นแบบชื่อเรื่อง</a:t>
            </a:r>
            <a:endParaRPr lang="th-TH"/>
          </a:p>
        </p:txBody>
      </p:sp>
      <p:sp>
        <p:nvSpPr>
          <p:cNvPr id="3" name="พื้นที่ที่สำรองไว้ ข้อความ 2"/>
          <p:cNvSpPr>
            <a:spLocks noGrp="1"/>
          </p:cNvSpPr>
          <p:nvPr>
            <p:ph type="body" idx="1" hasCustomPrompt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คลิกเพื่อแก้ไขสไตล์ข้อความต้นแบบ</a:t>
            </a:r>
            <a:endParaRPr lang="th-TH" smtClean="0"/>
          </a:p>
          <a:p>
            <a:pPr lvl="1"/>
            <a:r>
              <a:rPr lang="th-TH" smtClean="0"/>
              <a:t>ระดับที่สอง</a:t>
            </a:r>
            <a:endParaRPr lang="th-TH" smtClean="0"/>
          </a:p>
          <a:p>
            <a:pPr lvl="2"/>
            <a:r>
              <a:rPr lang="th-TH" smtClean="0"/>
              <a:t>ระดับที่สาม</a:t>
            </a:r>
            <a:endParaRPr lang="th-TH" smtClean="0"/>
          </a:p>
          <a:p>
            <a:pPr lvl="3"/>
            <a:r>
              <a:rPr lang="th-TH" smtClean="0"/>
              <a:t>ระดับที่สี่</a:t>
            </a:r>
            <a:endParaRPr lang="th-TH" smtClean="0"/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พื้นที่ที่สำรองไว้ 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5" name="พื้นที่ที่สำรองไว้ 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6" name="พื้นที่ที่สำรองไว้ 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th-TH" dirty="0">
                <a:latin typeface="Angsana New" panose="02020603050405020304" pitchFamily="18" charset="-34"/>
              </a:rPr>
            </a:fld>
            <a:endParaRPr lang="en-US" altLang="th-TH" dirty="0">
              <a:latin typeface="Angsana New" panose="02020603050405020304" pitchFamily="18" charset="-3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th-TH" dirty="0">
                <a:latin typeface="Angsana New" panose="02020603050405020304" pitchFamily="18" charset="-34"/>
              </a:rPr>
            </a:fld>
            <a:endParaRPr lang="en-US" altLang="th-TH" dirty="0">
              <a:latin typeface="Angsana New" panose="02020603050405020304" pitchFamily="18" charset="-3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th-TH" dirty="0">
                <a:latin typeface="Angsana New" panose="02020603050405020304" pitchFamily="18" charset="-34"/>
              </a:rPr>
            </a:fld>
            <a:endParaRPr lang="en-US" altLang="th-TH" dirty="0">
              <a:latin typeface="Angsana New" panose="02020603050405020304" pitchFamily="18" charset="-34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 hasCustomPrompt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 hasCustomPrompt="1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th-TH" dirty="0">
                <a:latin typeface="Angsana New" panose="02020603050405020304" pitchFamily="18" charset="-34"/>
              </a:rPr>
            </a:fld>
            <a:endParaRPr lang="en-US" altLang="th-TH" dirty="0">
              <a:latin typeface="Angsana New" panose="02020603050405020304" pitchFamily="18" charset="-34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  <a:endParaRPr lang="th-TH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th-TH" dirty="0">
                <a:latin typeface="Angsana New" panose="02020603050405020304" pitchFamily="18" charset="-34"/>
              </a:rPr>
            </a:fld>
            <a:endParaRPr lang="en-US" altLang="th-TH" dirty="0">
              <a:latin typeface="Angsana New" panose="02020603050405020304" pitchFamily="18" charset="-34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th-TH" dirty="0">
                <a:latin typeface="Angsana New" panose="02020603050405020304" pitchFamily="18" charset="-34"/>
              </a:rPr>
            </a:fld>
            <a:endParaRPr lang="en-US" altLang="th-TH" dirty="0">
              <a:latin typeface="Angsana New" panose="02020603050405020304" pitchFamily="18" charset="-34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th-TH" dirty="0">
                <a:latin typeface="Angsana New" panose="02020603050405020304" pitchFamily="18" charset="-34"/>
              </a:rPr>
            </a:fld>
            <a:endParaRPr lang="en-US" altLang="th-TH" dirty="0">
              <a:latin typeface="Angsana New" panose="02020603050405020304" pitchFamily="18" charset="-3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th-TH" dirty="0">
                <a:latin typeface="Angsana New" panose="02020603050405020304" pitchFamily="18" charset="-34"/>
              </a:rPr>
            </a:fld>
            <a:endParaRPr lang="en-US" altLang="th-TH" dirty="0">
              <a:latin typeface="Angsana New" panose="02020603050405020304" pitchFamily="18" charset="-34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altLang="th-TH" dirty="0">
                <a:latin typeface="Angsana New" panose="02020603050405020304" pitchFamily="18" charset="-34"/>
              </a:rPr>
            </a:fld>
            <a:endParaRPr lang="en-US" altLang="th-TH" dirty="0">
              <a:latin typeface="Angsana New" panose="02020603050405020304" pitchFamily="18" charset="-3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FF66"/>
            </a:gs>
            <a:gs pos="100000">
              <a:schemeClr val="hlink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th-TH" dirty="0"/>
              <a:t>Click to edit Master title style</a:t>
            </a:r>
            <a:endParaRPr lang="en-US" altLang="th-TH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th-TH" dirty="0"/>
              <a:t>Click to edit Master text styles</a:t>
            </a:r>
            <a:endParaRPr lang="en-US" altLang="th-TH" dirty="0"/>
          </a:p>
          <a:p>
            <a:pPr lvl="1"/>
            <a:r>
              <a:rPr lang="en-US" altLang="th-TH" dirty="0"/>
              <a:t>Second level</a:t>
            </a:r>
            <a:endParaRPr lang="en-US" altLang="th-TH" dirty="0"/>
          </a:p>
          <a:p>
            <a:pPr lvl="2"/>
            <a:r>
              <a:rPr lang="en-US" altLang="th-TH" dirty="0"/>
              <a:t>Third level</a:t>
            </a:r>
            <a:endParaRPr lang="en-US" altLang="th-TH" dirty="0"/>
          </a:p>
          <a:p>
            <a:pPr lvl="3"/>
            <a:r>
              <a:rPr lang="en-US" altLang="th-TH" dirty="0"/>
              <a:t>Fourth level</a:t>
            </a:r>
            <a:endParaRPr lang="en-US" altLang="th-TH" dirty="0"/>
          </a:p>
          <a:p>
            <a:pPr lvl="4"/>
            <a:r>
              <a:rPr lang="en-US" altLang="th-TH" dirty="0"/>
              <a:t>Fifth level</a:t>
            </a:r>
            <a:endParaRPr lang="en-US" altLang="th-TH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400" b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b="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b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en-US" altLang="th-TH" dirty="0">
                <a:latin typeface="Angsana New" panose="02020603050405020304" pitchFamily="18" charset="-34"/>
              </a:rPr>
            </a:fld>
            <a:endParaRPr lang="en-US" altLang="th-TH" dirty="0">
              <a:latin typeface="Angsana New" panose="02020603050405020304" pitchFamily="18" charset="-3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ngsana New" panose="02020603050405020304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ngsana New" panose="02020603050405020304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ngsana New" panose="02020603050405020304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ngsana New" panose="02020603050405020304" pitchFamily="18" charset="-34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ngsana New" panose="02020603050405020304" pitchFamily="18" charset="-34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ngsana New" panose="02020603050405020304" pitchFamily="18" charset="-34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ngsana New" panose="02020603050405020304" pitchFamily="18" charset="-34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ngsana New" panose="02020603050405020304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0" y="679450"/>
            <a:ext cx="9144000" cy="1383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buNone/>
            </a:pPr>
            <a:r>
              <a:rPr sz="28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Changes in management approach</a:t>
            </a:r>
            <a:endParaRPr sz="28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None/>
            </a:pPr>
            <a:r>
              <a:rPr sz="28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Step into a high performance organization </a:t>
            </a:r>
            <a:endParaRPr sz="28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None/>
            </a:pPr>
            <a:r>
              <a:rPr sz="28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by 2030</a:t>
            </a:r>
            <a:endParaRPr sz="28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0" y="4929188"/>
            <a:ext cx="9144000" cy="15068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buNone/>
            </a:pPr>
            <a:r>
              <a:rPr lang="en-US" altLang="x-none" sz="20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Assoc.Prof.Dr.Suphak Pibool</a:t>
            </a:r>
            <a:endParaRPr lang="th-TH" altLang="x-none" sz="20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None/>
            </a:pPr>
            <a:r>
              <a:rPr lang="th-TH" altLang="x-none" sz="14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อดีต อาจารย์ มสธ., ศน.สศ.,ประธาน กพท.นนทบุรี 2,กทม.2,สพม.3</a:t>
            </a:r>
            <a:endParaRPr lang="th-TH" altLang="x-none" sz="16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None/>
            </a:pPr>
            <a:r>
              <a:rPr lang="th-TH" altLang="x-none" sz="14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กรรมการเขตพื้นที่ สพป.ปทุมธานี 2  กรรมการสภา ม.ราชภัฏนครศรีฯ</a:t>
            </a:r>
            <a:endParaRPr lang="th-TH" altLang="x-none" sz="14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None/>
            </a:pPr>
            <a:r>
              <a:rPr lang="th-TH" altLang="x-none" sz="14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กรรมการสภาวิชาการ มทร.สุวรรณภูมิ   กรรมการบัณฑิตวิทยาลัยและครุศาสตร์ มรส.</a:t>
            </a:r>
            <a:endParaRPr lang="th-TH" altLang="x-none" sz="14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None/>
            </a:pPr>
            <a:r>
              <a:rPr lang="th-TH" altLang="th-TH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ปัจจุบัน ..กรรมการพัฒนาระบบประเมิน สมศ.  อนุ กก.ทดสอบ</a:t>
            </a:r>
            <a:r>
              <a:rPr lang="en-US" altLang="th-TH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</a:t>
            </a:r>
            <a:r>
              <a:rPr lang="th-TH" altLang="th-TH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ประเมินเพื่อขอรับใบประกอบวิชาชีพ คุรุสภา</a:t>
            </a:r>
            <a:endParaRPr lang="th-TH" altLang="th-TH" sz="14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None/>
            </a:pPr>
            <a:r>
              <a:rPr lang="en-US" altLang="th-TH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Dean of Faculty of Education, St Theresa International College</a:t>
            </a:r>
            <a:endParaRPr lang="en-US" altLang="th-TH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รูปภาพ 5" descr="408636_3309873885599_1562471261_n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14625" y="2214563"/>
            <a:ext cx="3714750" cy="2214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4301490"/>
          </a:xfrm>
        </p:spPr>
        <p:txBody>
          <a:bodyPr/>
          <a:p>
            <a:r>
              <a:rPr lang="en-US" altLang="th-TH" sz="3200">
                <a:latin typeface="Tahoma" panose="020B0604030504040204" pitchFamily="34" charset="0"/>
                <a:cs typeface="Tahoma" panose="020B0604030504040204" pitchFamily="34" charset="0"/>
              </a:rPr>
              <a:t>Final Image of Success =Final Vision</a:t>
            </a:r>
            <a:br>
              <a:rPr lang="en-US" altLang="th-TH" sz="3200"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th-TH" sz="3200">
                <a:latin typeface="Tahoma" panose="020B0604030504040204" pitchFamily="34" charset="0"/>
                <a:cs typeface="Tahoma" panose="020B0604030504040204" pitchFamily="34" charset="0"/>
              </a:rPr>
              <a:t>-----------   </a:t>
            </a:r>
            <a:br>
              <a:rPr lang="en-US" altLang="th-TH" sz="3200"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th-TH" altLang="th-TH" sz="2800" b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altLang="th-TH" sz="2800" b="1">
                <a:solidFill>
                  <a:srgbClr val="FF0000"/>
                </a:solidFill>
                <a:highlight>
                  <a:srgbClr val="00FFFF"/>
                </a:highlight>
                <a:latin typeface="Tahoma" panose="020B0604030504040204" pitchFamily="34" charset="0"/>
                <a:cs typeface="Tahoma" panose="020B0604030504040204" pitchFamily="34" charset="0"/>
              </a:rPr>
              <a:t>High-Competency Graduate</a:t>
            </a:r>
            <a:r>
              <a:rPr lang="en-US" altLang="th-TH" sz="2800" b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High quality of academic Services, </a:t>
            </a:r>
            <a:r>
              <a:rPr lang="en-US" altLang="th-TH" sz="2800" b="1">
                <a:solidFill>
                  <a:srgbClr val="FF0000"/>
                </a:solidFill>
                <a:highlight>
                  <a:srgbClr val="00FF00"/>
                </a:highlight>
                <a:latin typeface="Tahoma" panose="020B0604030504040204" pitchFamily="34" charset="0"/>
                <a:cs typeface="Tahoma" panose="020B0604030504040204" pitchFamily="34" charset="0"/>
              </a:rPr>
              <a:t>with high Technology in the Management system</a:t>
            </a:r>
            <a:r>
              <a:rPr lang="th-TH" altLang="en-US" sz="2800" b="1">
                <a:solidFill>
                  <a:srgbClr val="FF0000"/>
                </a:solidFill>
                <a:highlight>
                  <a:srgbClr val="00FF00"/>
                </a:highlight>
                <a:latin typeface="Tahoma" panose="020B0604030504040204" pitchFamily="34" charset="0"/>
                <a:cs typeface="Tahoma" panose="020B0604030504040204" pitchFamily="34" charset="0"/>
              </a:rPr>
              <a:t>”</a:t>
            </a:r>
            <a:br>
              <a:rPr lang="th-TH" altLang="en-US" sz="2800" b="1">
                <a:solidFill>
                  <a:srgbClr val="FF0000"/>
                </a:solidFill>
                <a:highlight>
                  <a:srgbClr val="00FF00"/>
                </a:highlight>
                <a:latin typeface="Tahoma" panose="020B0604030504040204" pitchFamily="34" charset="0"/>
                <a:cs typeface="Tahoma" panose="020B0604030504040204" pitchFamily="34" charset="0"/>
              </a:rPr>
            </a:br>
            <a:br>
              <a:rPr lang="th-TH" altLang="en-US" sz="2800" b="1">
                <a:solidFill>
                  <a:srgbClr val="FF0000"/>
                </a:solidFill>
                <a:highlight>
                  <a:srgbClr val="00FF00"/>
                </a:highlight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th-TH" sz="4000" b="1">
                <a:solidFill>
                  <a:srgbClr val="FF0000"/>
                </a:solidFill>
                <a:highlight>
                  <a:srgbClr val="00FF00"/>
                </a:highlight>
                <a:latin typeface="Tahoma" panose="020B0604030504040204" pitchFamily="34" charset="0"/>
                <a:cs typeface="Tahoma" panose="020B0604030504040204" pitchFamily="34" charset="0"/>
              </a:rPr>
              <a:t>Sub-Visions</a:t>
            </a:r>
            <a:endParaRPr lang="en-US" altLang="th-TH" sz="4000" b="1">
              <a:solidFill>
                <a:srgbClr val="FF0000"/>
              </a:solidFill>
              <a:highlight>
                <a:srgbClr val="00FF00"/>
              </a:highligh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กระจาย 2 2"/>
          <p:cNvSpPr/>
          <p:nvPr/>
        </p:nvSpPr>
        <p:spPr>
          <a:xfrm>
            <a:off x="-36195" y="404495"/>
            <a:ext cx="9001125" cy="5857875"/>
          </a:xfrm>
          <a:prstGeom prst="irregularSeal2">
            <a:avLst/>
          </a:prstGeom>
          <a:solidFill>
            <a:srgbClr val="012D02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 anchorCtr="0">
            <a:flatTx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th-TH" sz="24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Concepts &amp; Theory for Improving and step into High Performance Organization, By</a:t>
            </a:r>
            <a:r>
              <a:rPr lang="th-TH" altLang="th-TH" sz="24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2030</a:t>
            </a:r>
            <a:endParaRPr lang="th-TH" altLang="th-TH" sz="2400" b="1" dirty="0">
              <a:solidFill>
                <a:srgbClr val="FFFF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ctr">
              <a:spcBef>
                <a:spcPct val="0"/>
              </a:spcBef>
              <a:buNone/>
            </a:pPr>
            <a:r>
              <a:rPr lang="th-TH" altLang="th-TH" sz="1800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altLang="th-TH" sz="1800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The 3rd decade of 21st </a:t>
            </a:r>
            <a:r>
              <a:rPr lang="en-US" altLang="th-TH" sz="1800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  <a:sym typeface="+mn-ea"/>
              </a:rPr>
              <a:t>century</a:t>
            </a:r>
            <a:r>
              <a:rPr lang="th-TH" altLang="th-TH" sz="1800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th-TH" altLang="th-TH" sz="1800" dirty="0">
              <a:solidFill>
                <a:srgbClr val="FFFF00"/>
              </a:solidFill>
              <a:latin typeface="Tahoma" panose="020B0604030504040204" pitchFamily="34" charset="0"/>
              <a:ea typeface="Angsana New" panose="02020603050405020304" pitchFamily="18" charset="-34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ตัวยึดหมายเลขภาพนิ่ง 6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indent="0" algn="r">
              <a:spcBef>
                <a:spcPct val="0"/>
              </a:spcBef>
              <a:buNone/>
            </a:pPr>
            <a:fld id="{9A0DB2DC-4C9A-4742-B13C-FB6460FD3503}" type="slidenum">
              <a:rPr lang="en-US" altLang="th-TH" sz="1400" dirty="0">
                <a:ea typeface="Angsana New" panose="02020603050405020304" pitchFamily="18" charset="-34"/>
              </a:rPr>
            </a:fld>
            <a:endParaRPr lang="en-US" altLang="th-TH" sz="1400" dirty="0">
              <a:ea typeface="Angsana New" panose="02020603050405020304" pitchFamily="18" charset="-34"/>
            </a:endParaRPr>
          </a:p>
        </p:txBody>
      </p:sp>
      <p:sp>
        <p:nvSpPr>
          <p:cNvPr id="643074" name="Rectangle 2"/>
          <p:cNvSpPr>
            <a:spLocks noChangeArrowheads="1"/>
          </p:cNvSpPr>
          <p:nvPr/>
        </p:nvSpPr>
        <p:spPr bwMode="auto">
          <a:xfrm>
            <a:off x="142876" y="285728"/>
            <a:ext cx="8858280" cy="6429420"/>
          </a:xfrm>
          <a:prstGeom prst="rect">
            <a:avLst/>
          </a:prstGeom>
          <a:solidFill>
            <a:srgbClr val="012D02"/>
          </a:solidFill>
          <a:ln w="9525"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>
              <a:buNone/>
            </a:pPr>
            <a:r>
              <a:rPr sz="40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The Balanced Scorecard</a:t>
            </a:r>
            <a:endParaRPr sz="4000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None/>
            </a:pPr>
            <a:r>
              <a:rPr lang="th-TH" altLang="x-none" sz="40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----------</a:t>
            </a:r>
            <a:endParaRPr lang="th-TH" altLang="x-none" sz="2000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None/>
            </a:pPr>
            <a:r>
              <a:rPr lang="th-TH" altLang="x-none" sz="2400" dirty="0">
                <a:latin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2400" dirty="0">
                <a:latin typeface="Tahoma" panose="020B0604030504040204" pitchFamily="34" charset="0"/>
                <a:cs typeface="Tahoma" panose="020B0604030504040204" pitchFamily="34" charset="0"/>
              </a:rPr>
              <a:t>Balanced Scorecard </a:t>
            </a:r>
            <a:r>
              <a:rPr lang="th-TH" altLang="x-none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th-TH" sz="2400" dirty="0">
                <a:latin typeface="Tahoma" panose="020B0604030504040204" pitchFamily="34" charset="0"/>
                <a:cs typeface="Tahoma" panose="020B0604030504040204" pitchFamily="34" charset="0"/>
              </a:rPr>
              <a:t>is a</a:t>
            </a:r>
            <a:r>
              <a:rPr lang="th-TH" altLang="x-none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dirty="0">
                <a:latin typeface="Tahoma" panose="020B0604030504040204" pitchFamily="34" charset="0"/>
                <a:cs typeface="Tahoma" panose="020B0604030504040204" pitchFamily="34" charset="0"/>
              </a:rPr>
              <a:t> Management System  </a:t>
            </a:r>
            <a:endParaRPr lang="th-TH" altLang="x-none" sz="24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None/>
            </a:pPr>
            <a:r>
              <a:rPr lang="en-US" altLang="th-TH" sz="20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Developed by</a:t>
            </a:r>
            <a:r>
              <a:rPr lang="th-TH" altLang="x-none" sz="20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20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Prof. Robert S. Kaplan  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lang="th-TH" altLang="x-none" sz="20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Dr. David P. Norton </a:t>
            </a:r>
            <a:endParaRPr lang="th-TH" altLang="x-none" sz="2000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None/>
            </a:pPr>
            <a:r>
              <a:rPr lang="en-US" altLang="th-TH" sz="20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th-TH" altLang="x-none" sz="20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Harvard Business School</a:t>
            </a:r>
            <a:r>
              <a:rPr lang="th-TH" altLang="x-none" sz="20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altLang="th-TH" sz="20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</a:t>
            </a:r>
            <a:r>
              <a:rPr lang="th-TH" altLang="x-none" sz="20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1996 </a:t>
            </a:r>
            <a:endParaRPr lang="th-TH" altLang="x-none" sz="2000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None/>
            </a:pPr>
            <a:r>
              <a:rPr lang="en-US" altLang="th-TH" sz="20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-----------------</a:t>
            </a:r>
            <a:endParaRPr lang="th-TH" altLang="x-none" sz="2000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h-TH" altLang="x-none" sz="2000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To develop a system for assessing the performance </a:t>
            </a:r>
            <a:endParaRPr lang="th-TH" altLang="x-none" sz="2000" dirty="0">
              <a:solidFill>
                <a:srgbClr val="FFC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buFont typeface="Arial" panose="020B0604020202020204" pitchFamily="34" charset="0"/>
            </a:pPr>
            <a:r>
              <a:rPr lang="th-TH" altLang="x-none" sz="2000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of business organizations</a:t>
            </a:r>
            <a:endParaRPr lang="th-TH" altLang="x-none" sz="2000" dirty="0">
              <a:solidFill>
                <a:srgbClr val="FFC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th-TH" sz="2000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th-TH" altLang="x-none" sz="2000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 a later period has been </a:t>
            </a:r>
            <a:r>
              <a:rPr lang="th-TH" altLang="x-none" sz="2000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ea"/>
              </a:rPr>
              <a:t>widely</a:t>
            </a:r>
            <a:r>
              <a:rPr lang="en-US" altLang="th-TH" sz="2000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ea"/>
              </a:rPr>
              <a:t> u</a:t>
            </a:r>
            <a:r>
              <a:rPr lang="th-TH" altLang="x-none" sz="2000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sed in the organization</a:t>
            </a:r>
            <a:endParaRPr lang="th-TH" altLang="x-none" sz="2000" dirty="0">
              <a:solidFill>
                <a:srgbClr val="FFC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buNone/>
            </a:pPr>
            <a:r>
              <a:rPr lang="th-TH" altLang="x-none" sz="2000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Both focused on profit and non-profit .</a:t>
            </a:r>
            <a:endParaRPr lang="th-TH" altLang="x-none" sz="2000" dirty="0">
              <a:solidFill>
                <a:srgbClr val="FFC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None/>
            </a:pPr>
            <a:r>
              <a:rPr lang="th-TH" altLang="x-none" sz="2000" dirty="0">
                <a:latin typeface="Tahoma" panose="020B0604030504040204" pitchFamily="34" charset="0"/>
                <a:cs typeface="Tahoma" panose="020B0604030504040204" pitchFamily="34" charset="0"/>
              </a:rPr>
              <a:t>-------------------</a:t>
            </a:r>
            <a:endParaRPr lang="th-TH" altLang="x-none" sz="2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None/>
            </a:pPr>
            <a:r>
              <a:rPr lang="th-TH" altLang="x-none" sz="2400" dirty="0">
                <a:solidFill>
                  <a:srgbClr val="CCFF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Focus on creating a balanced system</a:t>
            </a:r>
            <a:endParaRPr lang="th-TH" altLang="x-none" sz="2400" dirty="0">
              <a:solidFill>
                <a:srgbClr val="CCFFCC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None/>
            </a:pPr>
            <a:r>
              <a:rPr lang="th-TH" altLang="x-none" sz="2400" dirty="0">
                <a:solidFill>
                  <a:srgbClr val="CCFF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or mutual benefits between those involved </a:t>
            </a:r>
            <a:endParaRPr lang="th-TH" altLang="x-none" sz="2400" dirty="0">
              <a:solidFill>
                <a:srgbClr val="CCFFCC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None/>
            </a:pPr>
            <a:r>
              <a:rPr lang="th-TH" altLang="x-none" sz="2400" dirty="0">
                <a:solidFill>
                  <a:srgbClr val="CCFF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 the organization</a:t>
            </a:r>
            <a:endParaRPr lang="th-TH" altLang="x-none" sz="2400" dirty="0">
              <a:solidFill>
                <a:srgbClr val="CCFFCC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E9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1273175" y="5000625"/>
            <a:ext cx="6500813" cy="1295400"/>
          </a:xfrm>
          <a:solidFill>
            <a:srgbClr val="012D02">
              <a:alpha val="100000"/>
            </a:srgbClr>
          </a:solidFill>
          <a:ln>
            <a:solidFill>
              <a:srgbClr val="C00000">
                <a:alpha val="100000"/>
              </a:srgbClr>
            </a:solidFill>
            <a:miter lim="800000"/>
          </a:ln>
        </p:spPr>
        <p:txBody>
          <a:bodyPr vert="horz" wrap="square" lIns="91440" tIns="45720" rIns="91440" bIns="45720" anchor="ctr" anchorCtr="0"/>
          <a:lstStyle/>
          <a:p>
            <a:r>
              <a:rPr lang="en-US" altLang="th-TH" sz="32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Learning &amp; Growth</a:t>
            </a:r>
            <a:br>
              <a:rPr lang="th-TH" altLang="th-TH" sz="28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th-TH" altLang="th-TH" sz="2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Employee/personnel/organization; </a:t>
            </a:r>
            <a:r>
              <a:rPr lang="th-TH" altLang="th-TH" sz="2000" b="1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High potential and readiness</a:t>
            </a:r>
            <a:endParaRPr lang="th-TH" altLang="th-TH" sz="2000" b="1" dirty="0">
              <a:solidFill>
                <a:srgbClr val="FFC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ชื่อเรื่อง 1"/>
          <p:cNvSpPr txBox="1"/>
          <p:nvPr/>
        </p:nvSpPr>
        <p:spPr>
          <a:xfrm>
            <a:off x="1285852" y="3462950"/>
            <a:ext cx="6500858" cy="1071570"/>
          </a:xfrm>
          <a:prstGeom prst="rect">
            <a:avLst/>
          </a:prstGeom>
          <a:solidFill>
            <a:srgbClr val="012D02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norm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en-US" sz="2400" kern="1200" cap="all" spc="0" normalizeH="0" baseline="0" noProof="0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Tahoma" panose="020B0604030504040204" pitchFamily="34" charset="0"/>
                <a:ea typeface="+mj-ea"/>
                <a:cs typeface="Tahoma" panose="020B0604030504040204" pitchFamily="34" charset="0"/>
              </a:rPr>
              <a:t>Internal  Process :</a:t>
            </a:r>
            <a:endParaRPr kumimoji="0" lang="en-US" sz="2400" kern="1200" cap="all" spc="0" normalizeH="0" baseline="0" noProof="0" dirty="0">
              <a:solidFill>
                <a:srgbClr val="FFFF00"/>
              </a:solidFill>
              <a:effectLst>
                <a:reflection blurRad="12700" stA="48000" endA="300" endPos="55000" dir="5400000" sy="-90000" algn="bl" rotWithShape="0"/>
              </a:effectLst>
              <a:latin typeface="Tahoma" panose="020B0604030504040204" pitchFamily="34" charset="0"/>
              <a:ea typeface="+mj-ea"/>
              <a:cs typeface="Tahoma" panose="020B0604030504040204" pitchFamily="34" charset="0"/>
            </a:endParaRP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th-TH" sz="2000" kern="1200" cap="all" spc="0" normalizeH="0" baseline="0" noProof="0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Tahoma" panose="020B0604030504040204" pitchFamily="34" charset="0"/>
                <a:ea typeface="+mj-ea"/>
                <a:cs typeface="Tahoma" panose="020B0604030504040204" pitchFamily="34" charset="0"/>
              </a:rPr>
              <a:t>Smooth workflow, </a:t>
            </a:r>
            <a:r>
              <a:rPr kumimoji="0" lang="th-TH" sz="2000" kern="1200" cap="all" spc="0" normalizeH="0" baseline="0" noProof="0" dirty="0">
                <a:solidFill>
                  <a:srgbClr val="FFC000"/>
                </a:solidFill>
                <a:effectLst>
                  <a:reflection blurRad="12700" stA="48000" endA="300" endPos="55000" dir="5400000" sy="-90000" algn="bl" rotWithShape="0"/>
                </a:effectLst>
                <a:latin typeface="Tahoma" panose="020B0604030504040204" pitchFamily="34" charset="0"/>
                <a:ea typeface="+mj-ea"/>
                <a:cs typeface="Tahoma" panose="020B0604030504040204" pitchFamily="34" charset="0"/>
              </a:rPr>
              <a:t>high efficiency</a:t>
            </a:r>
            <a:endParaRPr kumimoji="0" lang="th-TH" sz="2000" kern="1200" cap="all" spc="0" normalizeH="0" baseline="0" noProof="0" dirty="0">
              <a:solidFill>
                <a:srgbClr val="FFC000"/>
              </a:solidFill>
              <a:effectLst>
                <a:reflection blurRad="12700" stA="48000" endA="300" endPos="55000" dir="5400000" sy="-90000" algn="bl" rotWithShape="0"/>
              </a:effectLst>
              <a:latin typeface="Tahoma" panose="020B0604030504040204" pitchFamily="34" charset="0"/>
              <a:ea typeface="+mj-ea"/>
              <a:cs typeface="Tahoma" panose="020B0604030504040204" pitchFamily="34" charset="0"/>
            </a:endParaRPr>
          </a:p>
        </p:txBody>
      </p:sp>
      <p:sp>
        <p:nvSpPr>
          <p:cNvPr id="5" name="ชื่อเรื่อง 1"/>
          <p:cNvSpPr txBox="1"/>
          <p:nvPr/>
        </p:nvSpPr>
        <p:spPr>
          <a:xfrm>
            <a:off x="1285852" y="1949802"/>
            <a:ext cx="6500858" cy="1085250"/>
          </a:xfrm>
          <a:prstGeom prst="rect">
            <a:avLst/>
          </a:prstGeom>
          <a:solidFill>
            <a:srgbClr val="012D02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norm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en-US" sz="2800" kern="1200" cap="all" spc="0" normalizeH="0" baseline="0" noProof="0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Tahoma" panose="020B0604030504040204" pitchFamily="34" charset="0"/>
                <a:ea typeface="+mj-ea"/>
                <a:cs typeface="Tahoma" panose="020B0604030504040204" pitchFamily="34" charset="0"/>
              </a:rPr>
              <a:t>Customers</a:t>
            </a:r>
            <a:endParaRPr kumimoji="0" lang="en-US" sz="2800" kern="1200" cap="all" spc="0" normalizeH="0" baseline="0" noProof="0" dirty="0">
              <a:solidFill>
                <a:srgbClr val="FFFF00"/>
              </a:solidFill>
              <a:effectLst>
                <a:reflection blurRad="12700" stA="48000" endA="300" endPos="55000" dir="5400000" sy="-90000" algn="bl" rotWithShape="0"/>
              </a:effectLst>
              <a:latin typeface="Tahoma" panose="020B0604030504040204" pitchFamily="34" charset="0"/>
              <a:ea typeface="+mj-ea"/>
              <a:cs typeface="Tahoma" panose="020B0604030504040204" pitchFamily="34" charset="0"/>
            </a:endParaRP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th-TH" sz="1400" kern="1200" cap="all" spc="0" normalizeH="0" baseline="0" noProof="0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Tahoma" panose="020B0604030504040204" pitchFamily="34" charset="0"/>
                <a:ea typeface="+mj-ea"/>
                <a:cs typeface="Tahoma" panose="020B0604030504040204" pitchFamily="34" charset="0"/>
              </a:rPr>
              <a:t>Recipients receive high-quality service,</a:t>
            </a:r>
            <a:endParaRPr kumimoji="0" lang="th-TH" sz="1400" kern="1200" cap="all" spc="0" normalizeH="0" baseline="0" noProof="0" dirty="0">
              <a:solidFill>
                <a:schemeClr val="bg1"/>
              </a:solidFill>
              <a:effectLst>
                <a:reflection blurRad="12700" stA="48000" endA="300" endPos="55000" dir="5400000" sy="-90000" algn="bl" rotWithShape="0"/>
              </a:effectLst>
              <a:latin typeface="Tahoma" panose="020B0604030504040204" pitchFamily="34" charset="0"/>
              <a:ea typeface="+mj-ea"/>
              <a:cs typeface="Tahoma" panose="020B0604030504040204" pitchFamily="34" charset="0"/>
            </a:endParaRP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th-TH" sz="1400" kern="1200" cap="all" spc="0" normalizeH="0" baseline="0" noProof="0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Tahoma" panose="020B0604030504040204" pitchFamily="34" charset="0"/>
                <a:ea typeface="+mj-ea"/>
                <a:cs typeface="Tahoma" panose="020B0604030504040204" pitchFamily="34" charset="0"/>
              </a:rPr>
              <a:t>Impressed, and continued to consume</a:t>
            </a:r>
            <a:endParaRPr kumimoji="0" lang="th-TH" sz="1400" kern="1200" cap="all" spc="0" normalizeH="0" baseline="0" noProof="0" dirty="0">
              <a:solidFill>
                <a:schemeClr val="bg1"/>
              </a:solidFill>
              <a:effectLst>
                <a:reflection blurRad="12700" stA="48000" endA="300" endPos="55000" dir="5400000" sy="-90000" algn="bl" rotWithShape="0"/>
              </a:effectLst>
              <a:latin typeface="Tahoma" panose="020B0604030504040204" pitchFamily="34" charset="0"/>
              <a:ea typeface="+mj-ea"/>
              <a:cs typeface="Tahoma" panose="020B0604030504040204" pitchFamily="34" charset="0"/>
            </a:endParaRPr>
          </a:p>
        </p:txBody>
      </p:sp>
      <p:sp>
        <p:nvSpPr>
          <p:cNvPr id="6" name="แผนผังลําดับงาน: กระบวนการสำรอง 5"/>
          <p:cNvSpPr/>
          <p:nvPr/>
        </p:nvSpPr>
        <p:spPr>
          <a:xfrm>
            <a:off x="1000125" y="200025"/>
            <a:ext cx="7000875" cy="1284288"/>
          </a:xfrm>
          <a:prstGeom prst="flowChartAlternateProcess">
            <a:avLst/>
          </a:prstGeom>
          <a:solidFill>
            <a:srgbClr val="012D02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Financial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th-TH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Profit of Organization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7" name="ลูกศรขึ้น 6"/>
          <p:cNvSpPr/>
          <p:nvPr/>
        </p:nvSpPr>
        <p:spPr>
          <a:xfrm>
            <a:off x="3857625" y="3071812"/>
            <a:ext cx="1071563" cy="357188"/>
          </a:xfrm>
          <a:prstGeom prst="upArrow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48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ลูกศรขึ้น 8"/>
          <p:cNvSpPr/>
          <p:nvPr/>
        </p:nvSpPr>
        <p:spPr>
          <a:xfrm>
            <a:off x="3857625" y="4583981"/>
            <a:ext cx="1071563" cy="357187"/>
          </a:xfrm>
          <a:prstGeom prst="upArrow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48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ลูกศรขึ้น 9"/>
          <p:cNvSpPr/>
          <p:nvPr/>
        </p:nvSpPr>
        <p:spPr>
          <a:xfrm>
            <a:off x="3851920" y="1556792"/>
            <a:ext cx="1071563" cy="357188"/>
          </a:xfrm>
          <a:prstGeom prst="upArrow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48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1285875" y="4714875"/>
            <a:ext cx="6500813" cy="1857375"/>
          </a:xfrm>
          <a:solidFill>
            <a:srgbClr val="012D02">
              <a:alpha val="100000"/>
            </a:srgbClr>
          </a:solidFill>
          <a:ln>
            <a:solidFill>
              <a:srgbClr val="FF0000">
                <a:alpha val="100000"/>
              </a:srgbClr>
            </a:solidFill>
            <a:miter lim="800000"/>
          </a:ln>
        </p:spPr>
        <p:txBody>
          <a:bodyPr vert="horz" wrap="square" lIns="91440" tIns="45720" rIns="91440" bIns="45720" anchor="ctr" anchorCtr="0"/>
          <a:lstStyle/>
          <a:p>
            <a:r>
              <a:rPr lang="en-US" altLang="th-TH" sz="36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Input</a:t>
            </a:r>
            <a:r>
              <a:rPr lang="en-US" altLang="th-TH" sz="24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th-TH" altLang="th-TH" sz="2400" b="1" dirty="0">
                <a:solidFill>
                  <a:srgbClr val="FFFF66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th-TH" altLang="th-TH" sz="24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altLang="th-TH" sz="24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Adequacy/Learning &amp; Growth)</a:t>
            </a:r>
            <a:br>
              <a:rPr lang="th-TH" altLang="th-TH" sz="24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th-TH" altLang="th-TH" sz="24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4-</a:t>
            </a:r>
            <a:r>
              <a:rPr lang="en-US" altLang="th-TH" sz="24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Learning &amp; growth of Organization</a:t>
            </a:r>
            <a:endParaRPr lang="th-TH" altLang="th-TH" sz="1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ชื่อเรื่อง 1"/>
          <p:cNvSpPr txBox="1"/>
          <p:nvPr/>
        </p:nvSpPr>
        <p:spPr>
          <a:xfrm>
            <a:off x="1285852" y="3214686"/>
            <a:ext cx="6500858" cy="1071570"/>
          </a:xfrm>
          <a:prstGeom prst="rect">
            <a:avLst/>
          </a:prstGeom>
          <a:solidFill>
            <a:srgbClr val="012D02"/>
          </a:solidFill>
          <a:ln>
            <a:solidFill>
              <a:srgbClr val="FF0000"/>
            </a:solidFill>
          </a:ln>
        </p:spPr>
        <p:txBody>
          <a:bodyPr anchor="ctr">
            <a:norm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en-US" sz="2900" kern="1200" cap="all" spc="0" normalizeH="0" baseline="0" noProof="0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Tahoma" panose="020B0604030504040204" pitchFamily="34" charset="0"/>
                <a:ea typeface="+mj-ea"/>
                <a:cs typeface="Tahoma" panose="020B0604030504040204" pitchFamily="34" charset="0"/>
              </a:rPr>
              <a:t>Internal  </a:t>
            </a:r>
            <a:r>
              <a:rPr kumimoji="0" lang="en-US" sz="2900" kern="1200" cap="all" spc="0" normalizeH="0" baseline="0" noProof="0" dirty="0">
                <a:solidFill>
                  <a:srgbClr val="66FF33"/>
                </a:solidFill>
                <a:effectLst>
                  <a:reflection blurRad="12700" stA="48000" endA="300" endPos="55000" dir="5400000" sy="-90000" algn="bl" rotWithShape="0"/>
                </a:effectLst>
                <a:latin typeface="Tahoma" panose="020B0604030504040204" pitchFamily="34" charset="0"/>
                <a:ea typeface="+mj-ea"/>
                <a:cs typeface="Tahoma" panose="020B0604030504040204" pitchFamily="34" charset="0"/>
              </a:rPr>
              <a:t>Process</a:t>
            </a:r>
            <a:endParaRPr kumimoji="0" lang="en-US" sz="2900" kern="1200" cap="all" spc="0" normalizeH="0" baseline="0" noProof="0" dirty="0">
              <a:solidFill>
                <a:srgbClr val="66FF33"/>
              </a:solidFill>
              <a:effectLst>
                <a:reflection blurRad="12700" stA="48000" endA="300" endPos="55000" dir="5400000" sy="-90000" algn="bl" rotWithShape="0"/>
              </a:effectLst>
              <a:latin typeface="Tahoma" panose="020B0604030504040204" pitchFamily="34" charset="0"/>
              <a:ea typeface="+mj-ea"/>
              <a:cs typeface="Tahoma" panose="020B0604030504040204" pitchFamily="34" charset="0"/>
            </a:endParaRP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th-TH" sz="2400" kern="1200" cap="all" spc="0" normalizeH="0" baseline="0" noProof="0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Tahoma" panose="020B0604030504040204" pitchFamily="34" charset="0"/>
                <a:ea typeface="+mj-ea"/>
                <a:cs typeface="Tahoma" panose="020B0604030504040204" pitchFamily="34" charset="0"/>
              </a:rPr>
              <a:t>3-</a:t>
            </a:r>
            <a:r>
              <a:rPr kumimoji="0" lang="en-US" altLang="th-TH" sz="2000" kern="1200" cap="all" spc="0" normalizeH="0" baseline="0" noProof="0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Tahoma" panose="020B0604030504040204" pitchFamily="34" charset="0"/>
                <a:ea typeface="+mj-ea"/>
                <a:cs typeface="Tahoma" panose="020B0604030504040204" pitchFamily="34" charset="0"/>
              </a:rPr>
              <a:t>the efficiency of the process</a:t>
            </a:r>
            <a:endParaRPr kumimoji="0" lang="en-US" altLang="th-TH" sz="2000" kern="1200" cap="all" spc="0" normalizeH="0" baseline="0" noProof="0" dirty="0">
              <a:solidFill>
                <a:schemeClr val="bg1"/>
              </a:solidFill>
              <a:effectLst>
                <a:reflection blurRad="12700" stA="48000" endA="300" endPos="55000" dir="5400000" sy="-90000" algn="bl" rotWithShape="0"/>
              </a:effectLst>
              <a:latin typeface="Tahoma" panose="020B0604030504040204" pitchFamily="34" charset="0"/>
              <a:ea typeface="+mj-ea"/>
              <a:cs typeface="Tahoma" panose="020B0604030504040204" pitchFamily="34" charset="0"/>
            </a:endParaRPr>
          </a:p>
        </p:txBody>
      </p:sp>
      <p:sp>
        <p:nvSpPr>
          <p:cNvPr id="5" name="ชื่อเรื่อง 1"/>
          <p:cNvSpPr txBox="1"/>
          <p:nvPr/>
        </p:nvSpPr>
        <p:spPr>
          <a:xfrm>
            <a:off x="1285852" y="1785926"/>
            <a:ext cx="6500858" cy="1000132"/>
          </a:xfrm>
          <a:prstGeom prst="rect">
            <a:avLst/>
          </a:prstGeom>
          <a:solidFill>
            <a:srgbClr val="012D02"/>
          </a:solidFill>
          <a:ln>
            <a:solidFill>
              <a:srgbClr val="FF0000"/>
            </a:solidFill>
          </a:ln>
        </p:spPr>
        <p:txBody>
          <a:bodyPr anchor="ctr">
            <a:normAutofit fontScale="80000"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en-US" sz="2800" kern="1200" cap="all" spc="0" normalizeH="0" baseline="0" noProof="0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Tahoma" panose="020B0604030504040204" pitchFamily="34" charset="0"/>
                <a:ea typeface="+mj-ea"/>
                <a:cs typeface="Tahoma" panose="020B0604030504040204" pitchFamily="34" charset="0"/>
              </a:rPr>
              <a:t>Customers</a:t>
            </a:r>
            <a:endParaRPr kumimoji="0" lang="en-US" sz="2800" kern="1200" cap="all" spc="0" normalizeH="0" baseline="0" noProof="0" dirty="0">
              <a:solidFill>
                <a:srgbClr val="FFFF00"/>
              </a:solidFill>
              <a:effectLst>
                <a:reflection blurRad="12700" stA="48000" endA="300" endPos="55000" dir="5400000" sy="-90000" algn="bl" rotWithShape="0"/>
              </a:effectLst>
              <a:latin typeface="Tahoma" panose="020B0604030504040204" pitchFamily="34" charset="0"/>
              <a:ea typeface="+mj-ea"/>
              <a:cs typeface="Tahoma" panose="020B0604030504040204" pitchFamily="34" charset="0"/>
            </a:endParaRP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th-TH" sz="2200" kern="1200" cap="all" spc="0" normalizeH="0" baseline="0" noProof="0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Tahoma" panose="020B0604030504040204" pitchFamily="34" charset="0"/>
                <a:ea typeface="+mj-ea"/>
                <a:cs typeface="Tahoma" panose="020B0604030504040204" pitchFamily="34" charset="0"/>
              </a:rPr>
              <a:t>1-</a:t>
            </a:r>
            <a:r>
              <a:rPr kumimoji="0" lang="en-US" altLang="th-TH" sz="2200" kern="1200" cap="all" spc="0" normalizeH="0" baseline="0" noProof="0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Tahoma" panose="020B0604030504040204" pitchFamily="34" charset="0"/>
                <a:ea typeface="+mj-ea"/>
                <a:cs typeface="Tahoma" panose="020B0604030504040204" pitchFamily="34" charset="0"/>
              </a:rPr>
              <a:t>effectives</a:t>
            </a:r>
            <a:endParaRPr kumimoji="0" lang="th-TH" sz="2200" kern="1200" cap="all" spc="0" normalizeH="0" baseline="0" noProof="0" dirty="0">
              <a:solidFill>
                <a:schemeClr val="bg1"/>
              </a:solidFill>
              <a:effectLst>
                <a:reflection blurRad="12700" stA="48000" endA="300" endPos="55000" dir="5400000" sy="-90000" algn="bl" rotWithShape="0"/>
              </a:effectLst>
              <a:latin typeface="Tahoma" panose="020B0604030504040204" pitchFamily="34" charset="0"/>
              <a:ea typeface="+mj-ea"/>
              <a:cs typeface="Tahoma" panose="020B0604030504040204" pitchFamily="34" charset="0"/>
            </a:endParaRP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th-TH" sz="2200" kern="1200" cap="all" spc="0" normalizeH="0" baseline="0" noProof="0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Tahoma" panose="020B0604030504040204" pitchFamily="34" charset="0"/>
                <a:ea typeface="+mj-ea"/>
                <a:cs typeface="Tahoma" panose="020B0604030504040204" pitchFamily="34" charset="0"/>
              </a:rPr>
              <a:t>2-</a:t>
            </a:r>
            <a:r>
              <a:rPr kumimoji="0" lang="en-US" altLang="th-TH" sz="2200" kern="1200" cap="all" spc="0" normalizeH="0" baseline="0" noProof="0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Tahoma" panose="020B0604030504040204" pitchFamily="34" charset="0"/>
                <a:ea typeface="+mj-ea"/>
                <a:cs typeface="Tahoma" panose="020B0604030504040204" pitchFamily="34" charset="0"/>
              </a:rPr>
              <a:t>satisfaction of services</a:t>
            </a:r>
            <a:endParaRPr kumimoji="0" lang="th-TH" sz="2200" kern="1200" cap="all" spc="0" normalizeH="0" baseline="0" noProof="0" dirty="0">
              <a:solidFill>
                <a:schemeClr val="bg1"/>
              </a:solidFill>
              <a:effectLst>
                <a:reflection blurRad="12700" stA="48000" endA="300" endPos="55000" dir="5400000" sy="-90000" algn="bl" rotWithShape="0"/>
              </a:effectLst>
              <a:latin typeface="Tahoma" panose="020B0604030504040204" pitchFamily="34" charset="0"/>
              <a:ea typeface="+mj-ea"/>
              <a:cs typeface="Tahoma" panose="020B0604030504040204" pitchFamily="34" charset="0"/>
            </a:endParaRPr>
          </a:p>
        </p:txBody>
      </p:sp>
      <p:sp>
        <p:nvSpPr>
          <p:cNvPr id="6" name="แผนผังลําดับงาน: กระบวนการสำรอง 5"/>
          <p:cNvSpPr/>
          <p:nvPr/>
        </p:nvSpPr>
        <p:spPr>
          <a:xfrm>
            <a:off x="1000125" y="71438"/>
            <a:ext cx="7000875" cy="1357313"/>
          </a:xfrm>
          <a:prstGeom prst="flowChartAlternateProcess">
            <a:avLst/>
          </a:prstGeom>
          <a:solidFill>
            <a:srgbClr val="012D0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PMQA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OF THAILAND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anose="020B0604030504040204" pitchFamily="34" charset="0"/>
            </a:endParaRPr>
          </a:p>
        </p:txBody>
      </p:sp>
      <p:sp>
        <p:nvSpPr>
          <p:cNvPr id="7" name="ลูกศรขึ้น 6"/>
          <p:cNvSpPr/>
          <p:nvPr/>
        </p:nvSpPr>
        <p:spPr>
          <a:xfrm>
            <a:off x="3857625" y="2857500"/>
            <a:ext cx="1071563" cy="357188"/>
          </a:xfrm>
          <a:prstGeom prst="upArrow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48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ลูกศรขึ้น 8"/>
          <p:cNvSpPr/>
          <p:nvPr/>
        </p:nvSpPr>
        <p:spPr>
          <a:xfrm>
            <a:off x="3857625" y="4357688"/>
            <a:ext cx="1071563" cy="357187"/>
          </a:xfrm>
          <a:prstGeom prst="upArrow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48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300" name="AutoShape 4">
            <a:hlinkClick r:id="" action="ppaction://noaction"/>
          </p:cNvPr>
          <p:cNvSpPr/>
          <p:nvPr/>
        </p:nvSpPr>
        <p:spPr>
          <a:xfrm>
            <a:off x="8675688" y="6381750"/>
            <a:ext cx="468312" cy="476250"/>
          </a:xfrm>
          <a:prstGeom prst="actionButtonReturn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endParaRPr lang="th-TH" altLang="th-TH" sz="2400" b="1" dirty="0">
              <a:solidFill>
                <a:srgbClr val="FFFF66"/>
              </a:solidFill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2098675"/>
          </a:xfrm>
        </p:spPr>
        <p:txBody>
          <a:bodyPr vert="horz" wrap="square" lIns="91440" tIns="45720" rIns="91440" bIns="45720" anchor="ctr" anchorCtr="0"/>
          <a:lstStyle/>
          <a:p>
            <a:pPr>
              <a:spcBef>
                <a:spcPct val="20000"/>
              </a:spcBef>
              <a:buNone/>
            </a:pPr>
            <a:r>
              <a:rPr lang="en-US" altLang="th-TH" sz="3600" b="1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Professional Development;</a:t>
            </a:r>
            <a:br>
              <a:rPr lang="th-TH" altLang="x-none" sz="3600" b="1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sz="3200" b="1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HEAD   HEART  HAND</a:t>
            </a:r>
            <a:br>
              <a:rPr lang="th-TH" altLang="x-none" sz="3200" b="1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th-TH" altLang="x-none" sz="3200" b="1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-------------</a:t>
            </a:r>
            <a:endParaRPr lang="th-TH" altLang="x-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64465" y="2997200"/>
            <a:ext cx="8921115" cy="2952750"/>
          </a:xfrm>
        </p:spPr>
        <p:txBody>
          <a:bodyPr vert="horz" wrap="square" lIns="91440" tIns="45720" rIns="91440" bIns="45720" numCol="1" anchor="t" anchorCtr="0" compatLnSpc="1"/>
          <a:lstStyle/>
          <a:p>
            <a:pPr marL="571500" indent="-571500">
              <a:spcBef>
                <a:spcPct val="0"/>
              </a:spcBef>
            </a:pPr>
            <a:r>
              <a:rPr lang="en-US" altLang="th-TH" dirty="0">
                <a:latin typeface="Tahoma" panose="020B0604030504040204" pitchFamily="34" charset="0"/>
                <a:cs typeface="Tahoma" panose="020B0604030504040204" pitchFamily="34" charset="0"/>
              </a:rPr>
              <a:t>KNOWLEDGE   -   </a:t>
            </a:r>
            <a:r>
              <a:rPr lang="en-US" altLang="th-TH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Cognitive Domain</a:t>
            </a:r>
            <a:endParaRPr lang="en-US" altLang="th-TH" dirty="0">
              <a:solidFill>
                <a:srgbClr val="0070C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spcBef>
                <a:spcPct val="0"/>
              </a:spcBef>
            </a:pPr>
            <a:r>
              <a:rPr lang="en-US" altLang="th-TH" dirty="0">
                <a:latin typeface="Tahoma" panose="020B0604030504040204" pitchFamily="34" charset="0"/>
                <a:cs typeface="Tahoma" panose="020B0604030504040204" pitchFamily="34" charset="0"/>
              </a:rPr>
              <a:t>ATTITUDE/ATTRIBUTES - </a:t>
            </a:r>
            <a:r>
              <a:rPr lang="en-US" altLang="th-TH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Affective Domain</a:t>
            </a:r>
            <a:endParaRPr lang="en-US" altLang="th-TH" dirty="0">
              <a:solidFill>
                <a:srgbClr val="0070C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spcBef>
                <a:spcPct val="0"/>
              </a:spcBef>
            </a:pPr>
            <a:r>
              <a:rPr lang="en-US" altLang="th-TH" dirty="0">
                <a:latin typeface="Tahoma" panose="020B0604030504040204" pitchFamily="34" charset="0"/>
                <a:cs typeface="Tahoma" panose="020B0604030504040204" pitchFamily="34" charset="0"/>
              </a:rPr>
              <a:t>SKILLS  - </a:t>
            </a:r>
            <a:r>
              <a:rPr lang="en-US" altLang="th-TH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Psychomotor Domain</a:t>
            </a:r>
            <a:endParaRPr lang="en-US" altLang="th-TH" dirty="0">
              <a:solidFill>
                <a:srgbClr val="0070C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 hasCustomPrompt="1"/>
          </p:nvPr>
        </p:nvSpPr>
        <p:spPr>
          <a:xfrm>
            <a:off x="684213" y="404813"/>
            <a:ext cx="7772400" cy="1379537"/>
          </a:xfrm>
        </p:spPr>
        <p:txBody>
          <a:bodyPr vert="horz" wrap="square" lIns="91440" tIns="45720" rIns="91440" bIns="45720" anchor="ctr" anchorCtr="0"/>
          <a:lstStyle/>
          <a:p>
            <a:pPr>
              <a:spcBef>
                <a:spcPct val="20000"/>
              </a:spcBef>
              <a:buNone/>
            </a:pPr>
            <a:r>
              <a:rPr lang="en-US" altLang="th-TH" sz="3600" b="1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Expected Outcomes</a:t>
            </a:r>
            <a:br>
              <a:rPr lang="en-US" altLang="th-TH" sz="3600" b="1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th-TH" altLang="x-none" sz="3600" b="1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---------</a:t>
            </a:r>
            <a:endParaRPr lang="th-TH" altLang="x-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1188" y="1773238"/>
            <a:ext cx="7829550" cy="2663825"/>
          </a:xfrm>
          <a:solidFill>
            <a:srgbClr val="012D02"/>
          </a:solidFill>
        </p:spPr>
        <p:txBody>
          <a:bodyPr vert="horz" wrap="square" lIns="91440" tIns="45720" rIns="91440" bIns="45720" numCol="1" anchor="t" anchorCtr="0" compatLnSpc="1"/>
          <a:lstStyle/>
          <a:p>
            <a:pPr marL="571500" indent="-571500">
              <a:spcBef>
                <a:spcPct val="0"/>
              </a:spcBef>
            </a:pPr>
            <a:r>
              <a:rPr lang="en-US" altLang="th-TH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English for Comunification</a:t>
            </a:r>
            <a:endParaRPr lang="en-US" altLang="th-TH" dirty="0">
              <a:solidFill>
                <a:srgbClr val="FFFF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spcBef>
                <a:spcPct val="0"/>
              </a:spcBef>
            </a:pPr>
            <a:r>
              <a:rPr lang="en-US" altLang="th-TH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Discipline, eagerness to learn, and High Accountability</a:t>
            </a:r>
            <a:endParaRPr lang="en-US" altLang="th-TH" dirty="0">
              <a:solidFill>
                <a:srgbClr val="FFFF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Content Placeholder 2"/>
          <p:cNvSpPr txBox="1"/>
          <p:nvPr/>
        </p:nvSpPr>
        <p:spPr bwMode="auto">
          <a:xfrm>
            <a:off x="611188" y="4652963"/>
            <a:ext cx="7829550" cy="1468438"/>
          </a:xfrm>
          <a:prstGeom prst="rect">
            <a:avLst/>
          </a:prstGeom>
          <a:solidFill>
            <a:srgbClr val="012D0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th-TH" sz="3200" b="0" i="0" u="none" strike="noStrike" kern="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Main concepts of Insruction; </a:t>
            </a:r>
            <a:r>
              <a:rPr kumimoji="0" lang="th-TH" sz="3200" i="0" u="none" strike="noStrike" kern="0" cap="all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kumimoji="0" lang="en-US" sz="3200" i="0" u="none" strike="noStrike" kern="0" cap="all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Work-Integrated Learning</a:t>
            </a:r>
            <a:r>
              <a:rPr kumimoji="0" lang="th-TH" sz="3200" i="0" u="none" strike="noStrike" kern="0" cap="all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kumimoji="0" lang="th-TH" sz="3200" i="0" u="none" strike="noStrike" kern="0" cap="all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กระจาย 2 2"/>
          <p:cNvSpPr/>
          <p:nvPr/>
        </p:nvSpPr>
        <p:spPr>
          <a:xfrm>
            <a:off x="71438" y="428625"/>
            <a:ext cx="8929687" cy="5857875"/>
          </a:xfrm>
          <a:prstGeom prst="irregularSeal2">
            <a:avLst/>
          </a:prstGeom>
          <a:solidFill>
            <a:srgbClr val="012D02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 anchorCtr="0">
            <a:flatTx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th-TH" sz="2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th-TH" altLang="th-TH" sz="2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th-TH" sz="20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Empowerment Evaluation/Empowerment Approach </a:t>
            </a:r>
            <a:r>
              <a:rPr lang="en-US" altLang="th-TH" sz="20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&amp; </a:t>
            </a:r>
            <a:endParaRPr lang="en-US" altLang="th-TH" sz="2000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ctr">
              <a:spcBef>
                <a:spcPct val="0"/>
              </a:spcBef>
              <a:buNone/>
            </a:pPr>
            <a:r>
              <a:rPr lang="en-US" altLang="th-TH" sz="2000" dirty="0">
                <a:solidFill>
                  <a:srgbClr val="FFC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Theory Driven Approach</a:t>
            </a:r>
            <a:endParaRPr lang="en-US" altLang="th-TH" sz="2000" dirty="0">
              <a:solidFill>
                <a:srgbClr val="FFC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ctr">
              <a:spcBef>
                <a:spcPct val="0"/>
              </a:spcBef>
              <a:buNone/>
            </a:pPr>
            <a:r>
              <a:rPr lang="en-US" altLang="th-TH" sz="24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David M. Fetterman,1986</a:t>
            </a:r>
            <a:endParaRPr lang="th-TH" altLang="th-TH" sz="1600" b="1" dirty="0">
              <a:solidFill>
                <a:srgbClr val="FFFF00"/>
              </a:solidFill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มุมมน 3"/>
          <p:cNvSpPr/>
          <p:nvPr/>
        </p:nvSpPr>
        <p:spPr>
          <a:xfrm>
            <a:off x="2286000" y="355600"/>
            <a:ext cx="2908300" cy="1536700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 cap="flat" cmpd="sng">
            <a:prstDash val="solid"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 anchorCtr="0">
            <a:flatTx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th-TH" sz="2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en-US" altLang="th-TH" sz="20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Taking Stock</a:t>
            </a:r>
            <a:endParaRPr lang="en-US" altLang="th-TH" sz="2000" b="1" dirty="0">
              <a:solidFill>
                <a:srgbClr val="FFFF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ctr">
              <a:spcBef>
                <a:spcPct val="0"/>
              </a:spcBef>
              <a:buNone/>
            </a:pPr>
            <a:r>
              <a:rPr lang="th-TH" altLang="th-TH" sz="1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-กำหนดภาพความสำเร็จ</a:t>
            </a:r>
            <a:endParaRPr lang="th-TH" altLang="th-TH" sz="18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ctr">
              <a:spcBef>
                <a:spcPct val="0"/>
              </a:spcBef>
              <a:buNone/>
            </a:pPr>
            <a:r>
              <a:rPr lang="th-TH" altLang="th-TH" sz="1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-วิเคราะห์ </a:t>
            </a:r>
            <a:r>
              <a:rPr lang="en-US" altLang="th-TH" sz="1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Baseline  </a:t>
            </a:r>
            <a:r>
              <a:rPr lang="th-TH" altLang="th-TH" sz="1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ณ วันนี้</a:t>
            </a:r>
            <a:endParaRPr lang="th-TH" altLang="th-TH" sz="1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สี่เหลี่ยมมุมมน 4"/>
          <p:cNvSpPr/>
          <p:nvPr/>
        </p:nvSpPr>
        <p:spPr>
          <a:xfrm>
            <a:off x="5918200" y="428625"/>
            <a:ext cx="2882900" cy="1565275"/>
          </a:xfrm>
          <a:prstGeom prst="roundRect">
            <a:avLst>
              <a:gd name="adj" fmla="val 16667"/>
            </a:avLst>
          </a:prstGeom>
          <a:solidFill>
            <a:srgbClr val="800000"/>
          </a:solidFill>
          <a:ln w="9525" cap="flat" cmpd="sng">
            <a:prstDash val="solid"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 anchorCtr="0">
            <a:flatTx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th-TH" sz="2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altLang="th-TH" sz="24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Setting Goal</a:t>
            </a:r>
            <a:endParaRPr lang="en-US" altLang="th-TH" sz="2000" b="1" dirty="0">
              <a:solidFill>
                <a:srgbClr val="FFFF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ctr">
              <a:spcBef>
                <a:spcPct val="0"/>
              </a:spcBef>
              <a:buNone/>
            </a:pPr>
            <a:r>
              <a:rPr lang="th-TH" altLang="th-TH" sz="2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-กำหนดเป้าหมายคุณภาพระยะ 3-5 ปี</a:t>
            </a:r>
            <a:endParaRPr lang="th-TH" altLang="th-TH" sz="1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สี่เหลี่ยมมุมมน 5"/>
          <p:cNvSpPr/>
          <p:nvPr/>
        </p:nvSpPr>
        <p:spPr>
          <a:xfrm>
            <a:off x="5575300" y="2590800"/>
            <a:ext cx="3282950" cy="1400175"/>
          </a:xfrm>
          <a:prstGeom prst="roundRect">
            <a:avLst>
              <a:gd name="adj" fmla="val 16667"/>
            </a:avLst>
          </a:prstGeom>
          <a:solidFill>
            <a:srgbClr val="012D02"/>
          </a:solidFill>
          <a:ln w="9525" cap="flat" cmpd="sng">
            <a:prstDash val="solid"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 anchorCtr="0">
            <a:flatTx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th-TH" sz="20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Developing Strategies</a:t>
            </a:r>
            <a:endParaRPr lang="en-US" altLang="th-TH" sz="2000" b="1" dirty="0">
              <a:solidFill>
                <a:srgbClr val="FFFF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ctr">
              <a:spcBef>
                <a:spcPct val="0"/>
              </a:spcBef>
              <a:buNone/>
            </a:pPr>
            <a:r>
              <a:rPr lang="th-TH" altLang="th-TH" sz="1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-กลยุทธ์  แผนงาน โครงการ</a:t>
            </a:r>
            <a:endParaRPr lang="th-TH" altLang="th-TH" sz="1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5295900" y="4498975"/>
            <a:ext cx="3562350" cy="1643063"/>
          </a:xfrm>
          <a:prstGeom prst="roundRect">
            <a:avLst>
              <a:gd name="adj" fmla="val 16667"/>
            </a:avLst>
          </a:prstGeom>
          <a:solidFill>
            <a:srgbClr val="012D02"/>
          </a:solidFill>
          <a:ln w="9525" cap="flat" cmpd="sng">
            <a:prstDash val="solid"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 anchorCtr="0">
            <a:flatTx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th-TH" sz="2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th-TH" sz="28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Implementing</a:t>
            </a:r>
            <a:endParaRPr lang="en-US" altLang="th-TH" sz="2000" b="1" dirty="0">
              <a:solidFill>
                <a:srgbClr val="FFFF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ctr">
              <a:spcBef>
                <a:spcPct val="0"/>
              </a:spcBef>
              <a:buNone/>
            </a:pPr>
            <a:r>
              <a:rPr lang="th-TH" altLang="th-TH" sz="2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-ขับเคลื่อนอย่างเป็นระบบ</a:t>
            </a:r>
            <a:endParaRPr lang="th-TH" altLang="th-TH" sz="20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ctr">
              <a:spcBef>
                <a:spcPct val="0"/>
              </a:spcBef>
              <a:buNone/>
            </a:pPr>
            <a:r>
              <a:rPr lang="th-TH" altLang="th-TH" sz="2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-กำกับติดตาม นิเทศงาน</a:t>
            </a:r>
            <a:endParaRPr lang="th-TH" altLang="th-TH" sz="1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1117600" y="4600575"/>
            <a:ext cx="3476625" cy="1520825"/>
          </a:xfrm>
          <a:prstGeom prst="roundRect">
            <a:avLst>
              <a:gd name="adj" fmla="val 16667"/>
            </a:avLst>
          </a:prstGeom>
          <a:solidFill>
            <a:srgbClr val="012D02"/>
          </a:solidFill>
          <a:ln w="9525" cap="flat" cmpd="sng">
            <a:prstDash val="solid"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 anchorCtr="0">
            <a:flatTx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th-TH" sz="28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Documenting Progress</a:t>
            </a:r>
            <a:endParaRPr lang="en-US" altLang="th-TH" sz="2800" b="1" dirty="0">
              <a:solidFill>
                <a:srgbClr val="FFFF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ctr">
              <a:spcBef>
                <a:spcPct val="0"/>
              </a:spcBef>
              <a:buNone/>
            </a:pPr>
            <a:r>
              <a:rPr lang="th-TH" altLang="th-TH" sz="2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-ประเมิน รวบรวมหลักฐาน</a:t>
            </a:r>
            <a:endParaRPr lang="th-TH" altLang="th-TH" sz="1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ลูกศรขวา 12"/>
          <p:cNvSpPr/>
          <p:nvPr/>
        </p:nvSpPr>
        <p:spPr bwMode="auto">
          <a:xfrm>
            <a:off x="5357818" y="806432"/>
            <a:ext cx="400048" cy="770384"/>
          </a:xfrm>
          <a:prstGeom prst="rightArrow">
            <a:avLst/>
          </a:prstGeom>
          <a:solidFill>
            <a:srgbClr val="012D0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B w="13500" h="13500" prst="angle"/>
            <a:extrusionClr>
              <a:schemeClr val="accent2"/>
            </a:extrusionClr>
          </a:sp3d>
        </p:spPr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4800" b="1" i="0" u="none" strike="noStrike" kern="1200" cap="none" spc="0" normalizeH="0" baseline="0" noProof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Angsana New" panose="02020603050405020304" pitchFamily="18" charset="-34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14" name="ลูกศรลง 13"/>
          <p:cNvSpPr/>
          <p:nvPr/>
        </p:nvSpPr>
        <p:spPr>
          <a:xfrm>
            <a:off x="6461125" y="2163763"/>
            <a:ext cx="1055688" cy="357187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12D02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 anchorCtr="0">
            <a:flatTx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endParaRPr lang="th-TH" altLang="th-TH" sz="4800" b="1" dirty="0">
              <a:solidFill>
                <a:srgbClr val="FFFF66"/>
              </a:solidFill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" name="ลูกศรลง 14"/>
          <p:cNvSpPr/>
          <p:nvPr/>
        </p:nvSpPr>
        <p:spPr>
          <a:xfrm>
            <a:off x="6516688" y="4159250"/>
            <a:ext cx="1065212" cy="35718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12D02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 anchorCtr="0">
            <a:flatTx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endParaRPr lang="th-TH" altLang="th-TH" sz="4800" b="1" dirty="0">
              <a:solidFill>
                <a:srgbClr val="FFFF66"/>
              </a:solidFill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6" name="ลูกศรซ้าย 15"/>
          <p:cNvSpPr/>
          <p:nvPr/>
        </p:nvSpPr>
        <p:spPr>
          <a:xfrm>
            <a:off x="4683125" y="4953000"/>
            <a:ext cx="428625" cy="841375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12D02"/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 anchorCtr="0">
            <a:flatTx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endParaRPr lang="th-TH" altLang="th-TH" sz="4800" b="1" dirty="0">
              <a:solidFill>
                <a:srgbClr val="FFFF66"/>
              </a:solidFill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8443" name="วงรี 16"/>
          <p:cNvSpPr/>
          <p:nvPr/>
        </p:nvSpPr>
        <p:spPr>
          <a:xfrm>
            <a:off x="3149600" y="2628900"/>
            <a:ext cx="2171700" cy="1295400"/>
          </a:xfrm>
          <a:prstGeom prst="ellipse">
            <a:avLst/>
          </a:prstGeom>
          <a:solidFill>
            <a:srgbClr val="012D02"/>
          </a:solidFill>
          <a:ln w="9525" cap="flat" cmpd="sng">
            <a:prstDash val="solid"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 anchorCtr="0">
            <a:flatTx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th-TH" sz="14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Empowerment Approach</a:t>
            </a:r>
            <a:endParaRPr lang="en-US" altLang="th-TH" sz="14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ctr">
              <a:spcBef>
                <a:spcPct val="0"/>
              </a:spcBef>
              <a:buNone/>
            </a:pPr>
            <a:r>
              <a:rPr lang="en-US" altLang="th-TH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Cycle</a:t>
            </a:r>
            <a:endParaRPr lang="en-US" altLang="th-TH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สี่เหลี่ยมมุมมน 11"/>
          <p:cNvSpPr/>
          <p:nvPr/>
        </p:nvSpPr>
        <p:spPr>
          <a:xfrm>
            <a:off x="317500" y="2565400"/>
            <a:ext cx="2616200" cy="1244600"/>
          </a:xfrm>
          <a:prstGeom prst="roundRect">
            <a:avLst>
              <a:gd name="adj" fmla="val 16667"/>
            </a:avLst>
          </a:prstGeom>
          <a:solidFill>
            <a:srgbClr val="012D02"/>
          </a:solidFill>
          <a:ln w="9525" cap="flat" cmpd="sng">
            <a:prstDash val="solid"/>
            <a:headEnd type="none" w="med" len="med"/>
            <a:tailEnd type="none" w="med" len="med"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anchor="ctr" anchorCtr="0">
            <a:flatTx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th-TH" sz="24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th-TH" sz="2000" b="1" dirty="0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Mission Analysis</a:t>
            </a:r>
            <a:r>
              <a:rPr lang="th-TH" altLang="th-TH" sz="2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วิเคราะห์พันธกิจ</a:t>
            </a:r>
            <a:endParaRPr lang="th-TH" altLang="th-TH" sz="1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ลูกศรขึ้น 17"/>
          <p:cNvSpPr/>
          <p:nvPr/>
        </p:nvSpPr>
        <p:spPr>
          <a:xfrm rot="2577377">
            <a:off x="1652529" y="1781058"/>
            <a:ext cx="916432" cy="598100"/>
          </a:xfrm>
          <a:prstGeom prst="upArrow">
            <a:avLst/>
          </a:prstGeom>
          <a:solidFill>
            <a:srgbClr val="012D0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48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ลูกศรขึ้น 18"/>
          <p:cNvSpPr/>
          <p:nvPr/>
        </p:nvSpPr>
        <p:spPr>
          <a:xfrm rot="19587207">
            <a:off x="1800449" y="3837978"/>
            <a:ext cx="879847" cy="576326"/>
          </a:xfrm>
          <a:prstGeom prst="upArrow">
            <a:avLst/>
          </a:prstGeom>
          <a:solidFill>
            <a:srgbClr val="012D0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48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4" grpId="0" animBg="1"/>
      <p:bldP spid="15" grpId="0" animBg="1"/>
      <p:bldP spid="16" grpId="0" animBg="1"/>
      <p:bldP spid="12" grpId="0" animBg="1"/>
    </p:bldLst>
  </p:timing>
</p:sld>
</file>

<file path=ppt/theme/theme1.xml><?xml version="1.0" encoding="utf-8"?>
<a:theme xmlns:a="http://schemas.openxmlformats.org/drawingml/2006/main" name="Blank Presentation">
  <a:themeElements>
    <a:clrScheme name="เทคนิค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Blank Presentation">
      <a:majorFont>
        <a:latin typeface="Angsana New"/>
        <a:ea typeface=""/>
        <a:cs typeface=""/>
      </a:majorFont>
      <a:minorFont>
        <a:latin typeface="Angsana Ne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scene3d>
          <a:camera prst="legacyObliqueTopRight"/>
          <a:lightRig rig="legacyFlat3" dir="b"/>
        </a:scene3d>
        <a:sp3d extrusionH="430200" prstMaterial="legacyMatte">
          <a:bevelT w="13500" h="13500" prst="angle"/>
          <a:bevelB w="13500" h="13500" prst="angle"/>
          <a:extrusionClr>
            <a:schemeClr val="accent2"/>
          </a:extrusionClr>
        </a:sp3d>
      </a:spPr>
      <a:bodyPr vert="horz" wrap="square" lIns="91440" tIns="45720" rIns="91440" bIns="45720" numCol="1" anchor="ctr" anchorCtr="0" compatLnSpc="1"/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4800" b="1" i="0" u="none" strike="noStrike" cap="none" normalizeH="0" baseline="0" smtClean="0">
            <a:ln>
              <a:noFill/>
            </a:ln>
            <a:solidFill>
              <a:srgbClr val="FFFF66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scene3d>
          <a:camera prst="legacyObliqueTopRight"/>
          <a:lightRig rig="legacyFlat3" dir="b"/>
        </a:scene3d>
        <a:sp3d extrusionH="430200" prstMaterial="legacyMatte">
          <a:bevelT w="13500" h="13500" prst="angle"/>
          <a:bevelB w="13500" h="13500" prst="angle"/>
          <a:extrusionClr>
            <a:schemeClr val="accent2"/>
          </a:extrusionClr>
        </a:sp3d>
      </a:spPr>
      <a:bodyPr vert="horz" wrap="square" lIns="91440" tIns="45720" rIns="91440" bIns="45720" numCol="1" anchor="ctr" anchorCtr="0" compatLnSpc="1"/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4800" b="1" i="0" u="none" strike="noStrike" cap="none" normalizeH="0" baseline="0" smtClean="0">
            <a:ln>
              <a:noFill/>
            </a:ln>
            <a:solidFill>
              <a:srgbClr val="FFFF66"/>
            </a:solidFill>
            <a:effectLst/>
            <a:latin typeface="Angsana New" panose="02020603050405020304" pitchFamily="18" charset="-34"/>
            <a:cs typeface="Angsana New" panose="02020603050405020304" pitchFamily="18" charset="-34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ชุดรูปแบบของ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0</TotalTime>
  <Words>2382</Words>
  <Application>WPS Presentation</Application>
  <PresentationFormat>On-screen Show (4:3)</PresentationFormat>
  <Paragraphs>96</Paragraphs>
  <Slides>10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1" baseType="lpstr">
      <vt:lpstr>Arial</vt:lpstr>
      <vt:lpstr>SimSun</vt:lpstr>
      <vt:lpstr>Wingdings</vt:lpstr>
      <vt:lpstr>Angsana New</vt:lpstr>
      <vt:lpstr>Tahoma</vt:lpstr>
      <vt:lpstr>Cordia New</vt:lpstr>
      <vt:lpstr>Microsoft YaHei</vt:lpstr>
      <vt:lpstr>Angsana New</vt:lpstr>
      <vt:lpstr>TH Sarabun PSK</vt:lpstr>
      <vt:lpstr>Arial Unicode MS</vt:lpstr>
      <vt:lpstr>Blank Presentation</vt:lpstr>
      <vt:lpstr>PowerPoint 演示文稿</vt:lpstr>
      <vt:lpstr>PowerPoint 演示文稿</vt:lpstr>
      <vt:lpstr>PowerPoint 演示文稿</vt:lpstr>
      <vt:lpstr>Learning &amp; Growth Employee/personnel/organization; High potential and readiness</vt:lpstr>
      <vt:lpstr>Input  ( Adequacy/Learning &amp; Growth) 4-Learning &amp; growth of Organization</vt:lpstr>
      <vt:lpstr>Professional Development; HEAD   HEART  HAND -------------</vt:lpstr>
      <vt:lpstr>Expected Outcomes ---------</vt:lpstr>
      <vt:lpstr>PowerPoint 演示文稿</vt:lpstr>
      <vt:lpstr>PowerPoint 演示文稿</vt:lpstr>
      <vt:lpstr>Final Image of Success =Final Vision -----------    “High-Competency Graduate, High quality of academic Services, with high Technology in the Management system”  Sub-Visions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ความรู้พื้นฐานเพื่อ การประกันคุณภาพการศึกษา</dc:title>
  <dc:creator>Laser</dc:creator>
  <cp:lastModifiedBy>Pibools</cp:lastModifiedBy>
  <cp:revision>687</cp:revision>
  <cp:lastPrinted>2000-04-25T14:58:00Z</cp:lastPrinted>
  <dcterms:created xsi:type="dcterms:W3CDTF">2000-04-25T10:12:00Z</dcterms:created>
  <dcterms:modified xsi:type="dcterms:W3CDTF">2023-07-20T21:52:43Z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071495A5258F4C099352676815B3388F</vt:lpwstr>
  </property>
  <property fmtid="{D5CDD505-2E9C-101B-9397-08002B2CF9AE}" pid="3" name="KSOProductBuildVer">
    <vt:lpwstr>1054-11.2.0.11537</vt:lpwstr>
  </property>
</Properties>
</file>